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85" r:id="rId3"/>
    <p:sldId id="296" r:id="rId4"/>
    <p:sldId id="286" r:id="rId5"/>
    <p:sldId id="297" r:id="rId6"/>
    <p:sldId id="295" r:id="rId7"/>
    <p:sldId id="288" r:id="rId8"/>
    <p:sldId id="299" r:id="rId9"/>
    <p:sldId id="293" r:id="rId10"/>
    <p:sldId id="294" r:id="rId11"/>
    <p:sldId id="301" r:id="rId12"/>
    <p:sldId id="290" r:id="rId13"/>
    <p:sldId id="292" r:id="rId14"/>
    <p:sldId id="302" r:id="rId15"/>
    <p:sldId id="298" r:id="rId16"/>
    <p:sldId id="300" r:id="rId17"/>
    <p:sldId id="303" r:id="rId18"/>
  </p:sldIdLst>
  <p:sldSz cx="12195175" cy="6859588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870" y="-582"/>
      </p:cViewPr>
      <p:guideLst>
        <p:guide orient="horz" pos="2161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11.09.2018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  <a:endParaRPr lang="de-DE" noProof="0" dirty="0" smtClean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DLR-SC/cpacs2to3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rainman110/tigl-worksho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1. TiGL Workshop, </a:t>
            </a:r>
            <a:r>
              <a:rPr lang="en-GB" dirty="0"/>
              <a:t>September 11 / </a:t>
            </a:r>
            <a:r>
              <a:rPr lang="en-GB" dirty="0" smtClean="0"/>
              <a:t>12, Cologne</a:t>
            </a:r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sz="2000" dirty="0" smtClean="0"/>
              <a:t>Martin Siggel</a:t>
            </a:r>
          </a:p>
          <a:p>
            <a:r>
              <a:rPr lang="en-GB" sz="2000" dirty="0" smtClean="0"/>
              <a:t>German Aerospace </a:t>
            </a:r>
            <a:r>
              <a:rPr lang="en-GB" sz="2000" dirty="0" err="1" smtClean="0"/>
              <a:t>Center</a:t>
            </a:r>
            <a:endParaRPr lang="en-GB" sz="2000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664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 2 </a:t>
            </a:r>
            <a:r>
              <a:rPr lang="de-DE" dirty="0" err="1" smtClean="0"/>
              <a:t>to</a:t>
            </a:r>
            <a:r>
              <a:rPr lang="de-DE" dirty="0" smtClean="0"/>
              <a:t> 3 Converter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0243" indent="-340243"/>
            <a:r>
              <a:rPr lang="en-US" sz="1600" dirty="0" smtClean="0"/>
              <a:t>A </a:t>
            </a:r>
            <a:r>
              <a:rPr lang="en-US" sz="1600" dirty="0" smtClean="0">
                <a:solidFill>
                  <a:srgbClr val="0070C0"/>
                </a:solidFill>
              </a:rPr>
              <a:t>python script </a:t>
            </a:r>
            <a:r>
              <a:rPr lang="en-US" sz="1600" dirty="0" smtClean="0"/>
              <a:t>available on </a:t>
            </a:r>
            <a:r>
              <a:rPr lang="en-US" sz="1600" dirty="0" err="1" smtClean="0">
                <a:hlinkClick r:id="rId2"/>
              </a:rPr>
              <a:t>Github</a:t>
            </a:r>
            <a:r>
              <a:rPr lang="en-US" sz="1600" dirty="0" smtClean="0"/>
              <a:t> and via our </a:t>
            </a:r>
            <a:r>
              <a:rPr lang="en-US" sz="1600" dirty="0" err="1" smtClean="0"/>
              <a:t>conda</a:t>
            </a:r>
            <a:r>
              <a:rPr lang="en-US" sz="1600" dirty="0" smtClean="0"/>
              <a:t> repository</a:t>
            </a:r>
          </a:p>
          <a:p>
            <a:pPr marL="340243" indent="-340243"/>
            <a:endParaRPr lang="en-US" sz="1600" dirty="0" smtClean="0"/>
          </a:p>
          <a:p>
            <a:pPr marL="340243" indent="-340243"/>
            <a:endParaRPr lang="en-US" sz="1600" dirty="0" smtClean="0"/>
          </a:p>
          <a:p>
            <a:pPr marL="340243" indent="-340243"/>
            <a:r>
              <a:rPr lang="en-US" sz="1600" dirty="0" smtClean="0"/>
              <a:t>Currently the script</a:t>
            </a:r>
          </a:p>
          <a:p>
            <a:pPr marL="884631" lvl="1" indent="-340243"/>
            <a:r>
              <a:rPr lang="en-US" sz="1600" dirty="0" smtClean="0">
                <a:solidFill>
                  <a:srgbClr val="0070C0"/>
                </a:solidFill>
              </a:rPr>
              <a:t>increments</a:t>
            </a:r>
            <a:r>
              <a:rPr lang="en-US" sz="1600" dirty="0" smtClean="0"/>
              <a:t> the </a:t>
            </a:r>
            <a:r>
              <a:rPr lang="en-US" sz="1600" dirty="0" smtClean="0">
                <a:solidFill>
                  <a:srgbClr val="0070C0"/>
                </a:solidFill>
              </a:rPr>
              <a:t>version number</a:t>
            </a:r>
            <a:r>
              <a:rPr lang="en-US" sz="1600" dirty="0" smtClean="0"/>
              <a:t> to 3</a:t>
            </a:r>
          </a:p>
          <a:p>
            <a:pPr marL="884631" lvl="1" indent="-340243"/>
            <a:r>
              <a:rPr lang="en-US" sz="1600" dirty="0" smtClean="0">
                <a:solidFill>
                  <a:srgbClr val="0070C0"/>
                </a:solidFill>
              </a:rPr>
              <a:t>adds </a:t>
            </a:r>
            <a:r>
              <a:rPr lang="en-US" sz="1600" dirty="0" err="1" smtClean="0">
                <a:solidFill>
                  <a:srgbClr val="0070C0"/>
                </a:solidFill>
              </a:rPr>
              <a:t>uiDs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that are now required in CPACS 3</a:t>
            </a:r>
          </a:p>
          <a:p>
            <a:pPr marL="884631" lvl="1" indent="-340243"/>
            <a:r>
              <a:rPr lang="en-US" sz="1600" dirty="0" smtClean="0">
                <a:solidFill>
                  <a:srgbClr val="0070C0"/>
                </a:solidFill>
              </a:rPr>
              <a:t>transforms eta and </a:t>
            </a:r>
            <a:r>
              <a:rPr lang="en-US" sz="1600" dirty="0" err="1" smtClean="0">
                <a:solidFill>
                  <a:srgbClr val="0070C0"/>
                </a:solidFill>
              </a:rPr>
              <a:t>xsi</a:t>
            </a:r>
            <a:r>
              <a:rPr lang="en-US" sz="1600" dirty="0" smtClean="0">
                <a:solidFill>
                  <a:srgbClr val="0070C0"/>
                </a:solidFill>
              </a:rPr>
              <a:t> coordinates </a:t>
            </a:r>
            <a:r>
              <a:rPr lang="en-US" sz="1600" dirty="0" smtClean="0"/>
              <a:t>to new CPACS definition</a:t>
            </a:r>
          </a:p>
          <a:p>
            <a:pPr marL="884631" lvl="1" indent="-340243"/>
            <a:r>
              <a:rPr lang="en-US" sz="1600" dirty="0" smtClean="0">
                <a:solidFill>
                  <a:srgbClr val="0070C0"/>
                </a:solidFill>
              </a:rPr>
              <a:t>converts guide curve points</a:t>
            </a:r>
            <a:r>
              <a:rPr lang="en-US" sz="1600" dirty="0" smtClean="0"/>
              <a:t> to the new CPACS definition</a:t>
            </a:r>
          </a:p>
          <a:p>
            <a:pPr marL="884631" lvl="1" indent="-340243"/>
            <a:endParaRPr lang="en-US" sz="1600" dirty="0" smtClean="0"/>
          </a:p>
          <a:p>
            <a:pPr marL="340243" indent="-340243"/>
            <a:r>
              <a:rPr lang="en-US" sz="1600" dirty="0" smtClean="0"/>
              <a:t>Geometry related conversions on the </a:t>
            </a:r>
            <a:r>
              <a:rPr lang="en-US" sz="1600" dirty="0" smtClean="0">
                <a:solidFill>
                  <a:srgbClr val="0070C0"/>
                </a:solidFill>
              </a:rPr>
              <a:t>To-Do list</a:t>
            </a:r>
            <a:r>
              <a:rPr lang="en-US" sz="1600" dirty="0" smtClean="0"/>
              <a:t>:</a:t>
            </a:r>
          </a:p>
          <a:p>
            <a:pPr marL="884631" lvl="1" indent="-340243"/>
            <a:r>
              <a:rPr lang="en-US" sz="1600" dirty="0" smtClean="0"/>
              <a:t>Wing Structure</a:t>
            </a:r>
          </a:p>
          <a:p>
            <a:pPr marL="544388" lvl="1"/>
            <a:endParaRPr lang="en-US" sz="1600" dirty="0" smtClean="0"/>
          </a:p>
          <a:p>
            <a:pPr marL="340243" indent="-340243"/>
            <a:r>
              <a:rPr lang="en-US" sz="1600" b="1" dirty="0" smtClean="0"/>
              <a:t>Everyone is welcome to participate!</a:t>
            </a:r>
          </a:p>
          <a:p>
            <a:pPr marL="884631" lvl="1" indent="-340243"/>
            <a:r>
              <a:rPr lang="en-US" sz="1600" dirty="0" smtClean="0"/>
              <a:t>If you need to convert something during your transition to CPACS 3.0, please </a:t>
            </a:r>
          </a:p>
          <a:p>
            <a:pPr marL="1633164" lvl="2" indent="-544388">
              <a:buFont typeface="+mj-lt"/>
              <a:buAutoNum type="arabicPeriod"/>
            </a:pPr>
            <a:r>
              <a:rPr lang="en-US" sz="1600" dirty="0" smtClean="0"/>
              <a:t>Check here if someone else has already implemented this conversion.</a:t>
            </a:r>
          </a:p>
          <a:p>
            <a:pPr marL="1633164" lvl="2" indent="-544388">
              <a:buFont typeface="+mj-lt"/>
              <a:buAutoNum type="arabicPeriod"/>
            </a:pPr>
            <a:r>
              <a:rPr lang="en-US" sz="1600" dirty="0" smtClean="0"/>
              <a:t>Else: Contribute!</a:t>
            </a:r>
          </a:p>
          <a:p>
            <a:pPr marL="884631" lvl="1" indent="-340243"/>
            <a:endParaRPr lang="en-US" sz="1050" dirty="0" smtClean="0"/>
          </a:p>
          <a:p>
            <a:pPr marL="427431" indent="-340243"/>
            <a:r>
              <a:rPr lang="en-US" sz="1600" b="1" dirty="0" smtClean="0"/>
              <a:t>Ideally, the tool is as complete as it can be.</a:t>
            </a:r>
          </a:p>
          <a:p>
            <a:pPr marL="884631" lvl="1" indent="-340243"/>
            <a:endParaRPr lang="en-US" sz="1900" b="1" dirty="0" smtClean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&gt; 1. TiGL Workshop &gt; Martin Siggel  •  Introduction &gt; 09/11/2018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pic>
        <p:nvPicPr>
          <p:cNvPr id="1026" name="Picture 2" descr="CPAC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87" y="909514"/>
            <a:ext cx="1690335" cy="76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1"/>
          <p:cNvSpPr txBox="1">
            <a:spLocks/>
          </p:cNvSpPr>
          <p:nvPr/>
        </p:nvSpPr>
        <p:spPr bwMode="auto">
          <a:xfrm>
            <a:off x="841003" y="1989634"/>
            <a:ext cx="7272808" cy="3257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de-DE" dirty="0" smtClean="0">
                <a:solidFill>
                  <a:schemeClr val="bg1"/>
                </a:solidFill>
                <a:latin typeface="Courier New"/>
              </a:rPr>
              <a:t>cpacs2to3 myaircraftv2.xml -o myaircraftv3.xml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5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Guide </a:t>
            </a:r>
            <a:r>
              <a:rPr lang="de-DE" dirty="0" err="1"/>
              <a:t>C</a:t>
            </a:r>
            <a:r>
              <a:rPr lang="de-DE" dirty="0" err="1" smtClean="0"/>
              <a:t>urves</a:t>
            </a:r>
            <a:r>
              <a:rPr lang="de-DE" dirty="0" smtClean="0"/>
              <a:t> Support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err="1"/>
              <a:t>Curve</a:t>
            </a:r>
            <a:r>
              <a:rPr lang="de-DE" b="0" dirty="0"/>
              <a:t> </a:t>
            </a:r>
            <a:r>
              <a:rPr lang="de-DE" b="0" dirty="0" err="1"/>
              <a:t>network</a:t>
            </a:r>
            <a:r>
              <a:rPr lang="de-DE" b="0" dirty="0"/>
              <a:t> </a:t>
            </a:r>
            <a:r>
              <a:rPr lang="de-DE" b="0" dirty="0" err="1"/>
              <a:t>interpolation</a:t>
            </a:r>
            <a:r>
              <a:rPr lang="de-DE" b="0" dirty="0"/>
              <a:t> </a:t>
            </a:r>
            <a:r>
              <a:rPr lang="de-DE" b="0" dirty="0" err="1" smtClean="0"/>
              <a:t>with</a:t>
            </a:r>
            <a:r>
              <a:rPr lang="de-DE" b="0" dirty="0" smtClean="0"/>
              <a:t> Gordon </a:t>
            </a:r>
            <a:r>
              <a:rPr lang="de-DE" b="0" dirty="0" err="1"/>
              <a:t>Surfaces</a:t>
            </a:r>
            <a:endParaRPr lang="en-US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9771355" cy="4338000"/>
          </a:xfrm>
        </p:spPr>
        <p:txBody>
          <a:bodyPr/>
          <a:lstStyle/>
          <a:p>
            <a:r>
              <a:rPr lang="en-US" sz="1600" dirty="0" smtClean="0"/>
              <a:t>Given network </a:t>
            </a:r>
            <a:r>
              <a:rPr lang="en-US" sz="1600" dirty="0"/>
              <a:t>of </a:t>
            </a:r>
            <a:r>
              <a:rPr lang="en-US" sz="1600" dirty="0">
                <a:solidFill>
                  <a:srgbClr val="0000FF"/>
                </a:solidFill>
              </a:rPr>
              <a:t>profile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00B050"/>
                </a:solidFill>
              </a:rPr>
              <a:t>guide</a:t>
            </a:r>
            <a:r>
              <a:rPr lang="en-US" sz="1600" dirty="0"/>
              <a:t> curves: </a:t>
            </a:r>
            <a:r>
              <a:rPr lang="en-US" sz="1600" dirty="0" smtClean="0"/>
              <a:t>Find </a:t>
            </a:r>
            <a:r>
              <a:rPr lang="en-US" sz="1600" dirty="0"/>
              <a:t>surface that </a:t>
            </a:r>
            <a:r>
              <a:rPr lang="en-US" sz="1600" dirty="0" smtClean="0"/>
              <a:t>interpolates these curves</a:t>
            </a:r>
          </a:p>
          <a:p>
            <a:endParaRPr lang="en-US" sz="1600" dirty="0"/>
          </a:p>
          <a:p>
            <a:r>
              <a:rPr lang="en-US" sz="1600" dirty="0" smtClean="0"/>
              <a:t>Problem: </a:t>
            </a:r>
            <a:r>
              <a:rPr lang="en-US" sz="1600" dirty="0" smtClean="0">
                <a:solidFill>
                  <a:srgbClr val="0070C0"/>
                </a:solidFill>
              </a:rPr>
              <a:t>No free </a:t>
            </a:r>
            <a:r>
              <a:rPr lang="en-US" sz="1600" dirty="0">
                <a:solidFill>
                  <a:srgbClr val="0070C0"/>
                </a:solidFill>
              </a:rPr>
              <a:t>library </a:t>
            </a:r>
            <a:r>
              <a:rPr lang="en-US" sz="1600" dirty="0" smtClean="0">
                <a:solidFill>
                  <a:srgbClr val="0070C0"/>
                </a:solidFill>
              </a:rPr>
              <a:t>available </a:t>
            </a:r>
            <a:r>
              <a:rPr lang="en-US" sz="1600" dirty="0" smtClean="0"/>
              <a:t>for curve network interpolation!</a:t>
            </a:r>
            <a:endParaRPr lang="en-US" sz="1600" dirty="0"/>
          </a:p>
          <a:p>
            <a:r>
              <a:rPr lang="en-US" sz="1600" dirty="0" smtClean="0"/>
              <a:t>Custom development from OpenCASCADE for DLR based on </a:t>
            </a:r>
            <a:r>
              <a:rPr lang="en-US" sz="1600" dirty="0" smtClean="0">
                <a:solidFill>
                  <a:srgbClr val="0070C0"/>
                </a:solidFill>
              </a:rPr>
              <a:t>Coons-patches</a:t>
            </a:r>
            <a:r>
              <a:rPr lang="en-US" sz="1600" dirty="0" smtClean="0"/>
              <a:t> showed </a:t>
            </a:r>
            <a:r>
              <a:rPr lang="en-US" sz="1600" dirty="0" smtClean="0">
                <a:solidFill>
                  <a:srgbClr val="0070C0"/>
                </a:solidFill>
              </a:rPr>
              <a:t>poor results</a:t>
            </a:r>
          </a:p>
          <a:p>
            <a:endParaRPr lang="en-US" sz="1600" dirty="0" smtClean="0">
              <a:solidFill>
                <a:srgbClr val="0070C0"/>
              </a:solidFill>
            </a:endParaRPr>
          </a:p>
          <a:p>
            <a:r>
              <a:rPr lang="en-US" sz="1600" dirty="0"/>
              <a:t>An algorithm based on </a:t>
            </a:r>
            <a:r>
              <a:rPr lang="en-US" sz="1600" dirty="0">
                <a:solidFill>
                  <a:srgbClr val="0070C0"/>
                </a:solidFill>
              </a:rPr>
              <a:t>Gordon Surfaces</a:t>
            </a:r>
            <a:r>
              <a:rPr lang="en-US" sz="1600" dirty="0"/>
              <a:t> is much more </a:t>
            </a:r>
            <a:r>
              <a:rPr lang="en-US" sz="1600" dirty="0" smtClean="0"/>
              <a:t>promising (</a:t>
            </a:r>
            <a:r>
              <a:rPr lang="en-US" sz="1600" dirty="0" smtClean="0">
                <a:sym typeface="Wingdings" panose="05000000000000000000" pitchFamily="2" charset="2"/>
              </a:rPr>
              <a:t>Merlin Pelz</a:t>
            </a:r>
            <a:r>
              <a:rPr lang="en-US" sz="1600" dirty="0" smtClean="0"/>
              <a:t>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5665539" y="4005858"/>
            <a:ext cx="4055925" cy="2203605"/>
            <a:chOff x="6249137" y="3720348"/>
            <a:chExt cx="4055925" cy="2203605"/>
          </a:xfrm>
        </p:grpSpPr>
        <p:sp>
          <p:nvSpPr>
            <p:cNvPr id="7" name="Pfeil nach unten 6"/>
            <p:cNvSpPr/>
            <p:nvPr/>
          </p:nvSpPr>
          <p:spPr>
            <a:xfrm rot="16200000">
              <a:off x="6363695" y="4335329"/>
              <a:ext cx="360040" cy="589156"/>
            </a:xfrm>
            <a:prstGeom prst="downArrow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536" y="3720348"/>
              <a:ext cx="2560526" cy="2203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uppieren 10"/>
          <p:cNvGrpSpPr/>
          <p:nvPr/>
        </p:nvGrpSpPr>
        <p:grpSpPr>
          <a:xfrm>
            <a:off x="2248503" y="4063144"/>
            <a:ext cx="3240360" cy="2152523"/>
            <a:chOff x="8761883" y="1348485"/>
            <a:chExt cx="3240360" cy="2152523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5899" y="1348485"/>
              <a:ext cx="2493896" cy="21525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/>
                <p:cNvSpPr txBox="1"/>
                <p:nvPr/>
              </p:nvSpPr>
              <p:spPr>
                <a:xfrm>
                  <a:off x="10804928" y="2474872"/>
                  <a:ext cx="1197315" cy="266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sz="1600" dirty="0" smtClean="0">
                      <a:solidFill>
                        <a:srgbClr val="00B050"/>
                      </a:solidFill>
                      <a:latin typeface="Arial" pitchFamily="34" charset="0"/>
                      <a:cs typeface="Arial" pitchFamily="34" charset="0"/>
                    </a:rPr>
                    <a:t>Guides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/>
                              <a:cs typeface="Arial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/>
                              <a:cs typeface="Arial" pitchFamily="34" charset="0"/>
                            </a:rPr>
                            <m:t>𝑗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𝑣</m:t>
                      </m:r>
                      <m:r>
                        <a:rPr lang="de-DE" sz="1600" b="0" i="1" smtClean="0">
                          <a:solidFill>
                            <a:srgbClr val="00B050"/>
                          </a:solidFill>
                          <a:latin typeface="Cambria Math"/>
                          <a:cs typeface="Arial" pitchFamily="34" charset="0"/>
                        </a:rPr>
                        <m:t>)</m:t>
                      </m:r>
                    </m:oMath>
                  </a14:m>
                  <a:endParaRPr lang="en-US" sz="1600" dirty="0" smtClean="0">
                    <a:solidFill>
                      <a:srgbClr val="00B05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9" name="Textfeld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928" y="2474872"/>
                  <a:ext cx="1197315" cy="26603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0152" t="-25000" r="-710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8761883" y="1527389"/>
                  <a:ext cx="123713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sz="1600" dirty="0" smtClean="0">
                      <a:solidFill>
                        <a:srgbClr val="304BD4"/>
                      </a:solidFill>
                      <a:latin typeface="Arial" pitchFamily="34" charset="0"/>
                      <a:cs typeface="Arial" pitchFamily="34" charset="0"/>
                    </a:rPr>
                    <a:t>Profiles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304BD4"/>
                              </a:solidFill>
                              <a:latin typeface="Cambria Math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304BD4"/>
                              </a:solidFill>
                              <a:latin typeface="Cambria Math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304BD4"/>
                              </a:solidFill>
                              <a:latin typeface="Cambria Math"/>
                              <a:cs typeface="Arial" pitchFamily="34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304BD4"/>
                          </a:solidFill>
                          <a:latin typeface="Cambria Math"/>
                          <a:cs typeface="Arial" pitchFamily="34" charset="0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rgbClr val="304BD4"/>
                          </a:solidFill>
                          <a:latin typeface="Cambria Math"/>
                          <a:cs typeface="Arial" pitchFamily="34" charset="0"/>
                        </a:rPr>
                        <m:t>𝑢</m:t>
                      </m:r>
                      <m:r>
                        <a:rPr lang="de-DE" sz="1600" b="0" i="1" smtClean="0">
                          <a:solidFill>
                            <a:srgbClr val="304BD4"/>
                          </a:solidFill>
                          <a:latin typeface="Cambria Math"/>
                          <a:cs typeface="Arial" pitchFamily="34" charset="0"/>
                        </a:rPr>
                        <m:t>)</m:t>
                      </m:r>
                    </m:oMath>
                  </a14:m>
                  <a:r>
                    <a:rPr lang="de-DE" sz="1600" dirty="0" smtClean="0">
                      <a:solidFill>
                        <a:srgbClr val="304BD4"/>
                      </a:solidFill>
                      <a:latin typeface="Arial" pitchFamily="34" charset="0"/>
                      <a:cs typeface="Arial" pitchFamily="34" charset="0"/>
                    </a:rPr>
                    <a:t> </a:t>
                  </a:r>
                  <a:endParaRPr lang="en-US" sz="1600" dirty="0" smtClean="0">
                    <a:solidFill>
                      <a:srgbClr val="304BD4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0" name="Textfeld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883" y="1527389"/>
                  <a:ext cx="1237134" cy="24622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9852" t="-27500" r="-2463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Foliennummernplatzhalt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019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Creation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TiGL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 smtClean="0"/>
              <a:t>Current student project (Paul Putin)</a:t>
            </a:r>
          </a:p>
          <a:p>
            <a:pPr marL="0" indent="0">
              <a:buNone/>
            </a:pPr>
            <a:r>
              <a:rPr lang="en-US" sz="1600" dirty="0" smtClean="0"/>
              <a:t> </a:t>
            </a:r>
          </a:p>
          <a:p>
            <a:r>
              <a:rPr lang="en-US" sz="1600" dirty="0" smtClean="0"/>
              <a:t>Investigate the possibility of implementing </a:t>
            </a:r>
            <a:r>
              <a:rPr lang="en-US" sz="1600" dirty="0" smtClean="0">
                <a:solidFill>
                  <a:srgbClr val="0070C0"/>
                </a:solidFill>
              </a:rPr>
              <a:t>mesh-export</a:t>
            </a:r>
            <a:r>
              <a:rPr lang="en-US" sz="1600" dirty="0" smtClean="0"/>
              <a:t> functionality</a:t>
            </a:r>
          </a:p>
          <a:p>
            <a:pPr lvl="1"/>
            <a:endParaRPr lang="en-US" sz="1600" b="1" dirty="0" smtClean="0"/>
          </a:p>
          <a:p>
            <a:r>
              <a:rPr lang="en-US" sz="1600" dirty="0" smtClean="0"/>
              <a:t>Goal: </a:t>
            </a:r>
            <a:r>
              <a:rPr lang="en-US" sz="1600" dirty="0" smtClean="0">
                <a:solidFill>
                  <a:srgbClr val="0070C0"/>
                </a:solidFill>
              </a:rPr>
              <a:t>Robustly</a:t>
            </a:r>
            <a:r>
              <a:rPr lang="en-US" sz="1600" dirty="0" smtClean="0"/>
              <a:t> generate a mesh with </a:t>
            </a:r>
            <a:r>
              <a:rPr lang="en-US" sz="1600" dirty="0" smtClean="0">
                <a:solidFill>
                  <a:srgbClr val="0070C0"/>
                </a:solidFill>
              </a:rPr>
              <a:t>few options</a:t>
            </a:r>
          </a:p>
          <a:p>
            <a:pPr lvl="2"/>
            <a:r>
              <a:rPr lang="en-US" sz="1600" dirty="0" smtClean="0"/>
              <a:t>for </a:t>
            </a:r>
            <a:r>
              <a:rPr lang="en-US" sz="1600" dirty="0" smtClean="0">
                <a:solidFill>
                  <a:srgbClr val="0070C0"/>
                </a:solidFill>
              </a:rPr>
              <a:t>radar-control</a:t>
            </a:r>
            <a:r>
              <a:rPr lang="en-US" sz="1600" dirty="0" smtClean="0"/>
              <a:t> analysis</a:t>
            </a:r>
          </a:p>
          <a:p>
            <a:pPr lvl="2"/>
            <a:r>
              <a:rPr lang="en-US" sz="1600" dirty="0" smtClean="0"/>
              <a:t>for low- to mid-fidelity </a:t>
            </a:r>
            <a:r>
              <a:rPr lang="en-US" sz="1600" dirty="0" smtClean="0">
                <a:solidFill>
                  <a:srgbClr val="0070C0"/>
                </a:solidFill>
              </a:rPr>
              <a:t>CFD simulations </a:t>
            </a:r>
            <a:r>
              <a:rPr lang="en-US" sz="1600" dirty="0" smtClean="0"/>
              <a:t>(e.g. in TAU, </a:t>
            </a:r>
            <a:r>
              <a:rPr lang="en-US" sz="1600" dirty="0" err="1" smtClean="0"/>
              <a:t>OpenFOAM</a:t>
            </a:r>
            <a:r>
              <a:rPr lang="en-US" sz="1600" dirty="0" smtClean="0"/>
              <a:t> …)</a:t>
            </a:r>
          </a:p>
          <a:p>
            <a:pPr lvl="2"/>
            <a:r>
              <a:rPr lang="en-US" sz="1600" dirty="0" smtClean="0"/>
              <a:t>as an </a:t>
            </a:r>
            <a:r>
              <a:rPr lang="en-US" sz="1600" dirty="0" smtClean="0">
                <a:solidFill>
                  <a:srgbClr val="0070C0"/>
                </a:solidFill>
              </a:rPr>
              <a:t>initial mesh </a:t>
            </a:r>
            <a:r>
              <a:rPr lang="en-US" sz="1600" dirty="0" smtClean="0"/>
              <a:t>for a commercial meshing tool</a:t>
            </a:r>
          </a:p>
          <a:p>
            <a:pPr lvl="2"/>
            <a:endParaRPr lang="en-US" sz="1600" dirty="0" smtClean="0"/>
          </a:p>
          <a:p>
            <a:r>
              <a:rPr lang="en-US" sz="1600" dirty="0" smtClean="0"/>
              <a:t>Write wrapper for </a:t>
            </a:r>
            <a:r>
              <a:rPr lang="en-US" sz="1600" dirty="0" err="1" smtClean="0"/>
              <a:t>OpenSource</a:t>
            </a:r>
            <a:r>
              <a:rPr lang="en-US" sz="1600" dirty="0" smtClean="0"/>
              <a:t> </a:t>
            </a:r>
            <a:r>
              <a:rPr lang="en-US" sz="1600" dirty="0" err="1" smtClean="0"/>
              <a:t>Mesher</a:t>
            </a:r>
            <a:r>
              <a:rPr lang="en-US" sz="1600" dirty="0" smtClean="0"/>
              <a:t> (</a:t>
            </a:r>
            <a:r>
              <a:rPr lang="en-US" sz="1600" dirty="0" err="1" smtClean="0"/>
              <a:t>Smesh+NetGen</a:t>
            </a:r>
            <a:r>
              <a:rPr lang="en-US" sz="1600" dirty="0" smtClean="0"/>
              <a:t>, </a:t>
            </a:r>
            <a:r>
              <a:rPr lang="en-US" sz="1600" dirty="0" err="1" smtClean="0"/>
              <a:t>GMsh</a:t>
            </a:r>
            <a:r>
              <a:rPr lang="en-US" sz="1600" dirty="0" smtClean="0"/>
              <a:t>, …)</a:t>
            </a:r>
            <a:endParaRPr lang="en-US" sz="16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&gt; 1. TiGL Workshop &gt; Martin Siggel  •  Introduction &gt; 09/11/2018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73" b="10999"/>
          <a:stretch/>
        </p:blipFill>
        <p:spPr>
          <a:xfrm rot="1485007">
            <a:off x="1115897" y="4541016"/>
            <a:ext cx="3161162" cy="148998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46" y="4407926"/>
            <a:ext cx="3025841" cy="1679028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0" b="13127"/>
          <a:stretch/>
        </p:blipFill>
        <p:spPr bwMode="auto">
          <a:xfrm>
            <a:off x="8297908" y="769591"/>
            <a:ext cx="3897268" cy="153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sigg_ma\Pictures\Mesh+CFD\0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6"/>
          <a:stretch/>
        </p:blipFill>
        <p:spPr bwMode="auto">
          <a:xfrm>
            <a:off x="8297908" y="2587689"/>
            <a:ext cx="3896894" cy="156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b="10144"/>
          <a:stretch/>
        </p:blipFill>
        <p:spPr>
          <a:xfrm>
            <a:off x="8297908" y="4407925"/>
            <a:ext cx="3896894" cy="167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Roadmap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13</a:t>
            </a:fld>
            <a:endParaRPr lang="en-GB" noProof="0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2038130" y="2093787"/>
            <a:ext cx="2850304" cy="2672013"/>
            <a:chOff x="2038130" y="2093787"/>
            <a:chExt cx="2850304" cy="2672013"/>
          </a:xfrm>
        </p:grpSpPr>
        <p:sp>
          <p:nvSpPr>
            <p:cNvPr id="10" name="Freihandform 9"/>
            <p:cNvSpPr/>
            <p:nvPr/>
          </p:nvSpPr>
          <p:spPr>
            <a:xfrm>
              <a:off x="2038130" y="2093787"/>
              <a:ext cx="2850304" cy="1140121"/>
            </a:xfrm>
            <a:custGeom>
              <a:avLst/>
              <a:gdLst>
                <a:gd name="connsiteX0" fmla="*/ 0 w 2850304"/>
                <a:gd name="connsiteY0" fmla="*/ 0 h 1140121"/>
                <a:gd name="connsiteX1" fmla="*/ 2280244 w 2850304"/>
                <a:gd name="connsiteY1" fmla="*/ 0 h 1140121"/>
                <a:gd name="connsiteX2" fmla="*/ 2850304 w 2850304"/>
                <a:gd name="connsiteY2" fmla="*/ 570061 h 1140121"/>
                <a:gd name="connsiteX3" fmla="*/ 2280244 w 2850304"/>
                <a:gd name="connsiteY3" fmla="*/ 1140121 h 1140121"/>
                <a:gd name="connsiteX4" fmla="*/ 0 w 2850304"/>
                <a:gd name="connsiteY4" fmla="*/ 1140121 h 1140121"/>
                <a:gd name="connsiteX5" fmla="*/ 570061 w 2850304"/>
                <a:gd name="connsiteY5" fmla="*/ 570061 h 1140121"/>
                <a:gd name="connsiteX6" fmla="*/ 0 w 2850304"/>
                <a:gd name="connsiteY6" fmla="*/ 0 h 114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0304" h="1140121">
                  <a:moveTo>
                    <a:pt x="0" y="0"/>
                  </a:moveTo>
                  <a:lnTo>
                    <a:pt x="2280244" y="0"/>
                  </a:lnTo>
                  <a:lnTo>
                    <a:pt x="2850304" y="570061"/>
                  </a:lnTo>
                  <a:lnTo>
                    <a:pt x="2280244" y="1140121"/>
                  </a:lnTo>
                  <a:lnTo>
                    <a:pt x="0" y="1140121"/>
                  </a:lnTo>
                  <a:lnTo>
                    <a:pt x="570061" y="5700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2075" tIns="37338" rIns="607398" bIns="37338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noProof="0" dirty="0" smtClean="0"/>
                <a:t>TIGL 3.0</a:t>
              </a:r>
              <a:endParaRPr lang="en-US" sz="2800" kern="1200" noProof="0" dirty="0"/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2038130" y="3376425"/>
              <a:ext cx="2280243" cy="1389375"/>
            </a:xfrm>
            <a:custGeom>
              <a:avLst/>
              <a:gdLst>
                <a:gd name="connsiteX0" fmla="*/ 0 w 2280243"/>
                <a:gd name="connsiteY0" fmla="*/ 0 h 1389375"/>
                <a:gd name="connsiteX1" fmla="*/ 2280243 w 2280243"/>
                <a:gd name="connsiteY1" fmla="*/ 0 h 1389375"/>
                <a:gd name="connsiteX2" fmla="*/ 2280243 w 2280243"/>
                <a:gd name="connsiteY2" fmla="*/ 1389375 h 1389375"/>
                <a:gd name="connsiteX3" fmla="*/ 0 w 2280243"/>
                <a:gd name="connsiteY3" fmla="*/ 1389375 h 1389375"/>
                <a:gd name="connsiteX4" fmla="*/ 0 w 2280243"/>
                <a:gd name="connsiteY4" fmla="*/ 0 h 13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243" h="1389375">
                  <a:moveTo>
                    <a:pt x="0" y="0"/>
                  </a:moveTo>
                  <a:lnTo>
                    <a:pt x="2280243" y="0"/>
                  </a:lnTo>
                  <a:lnTo>
                    <a:pt x="2280243" y="1389375"/>
                  </a:lnTo>
                  <a:lnTo>
                    <a:pt x="0" y="13893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noProof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CPACS 3 compatible wing structure</a:t>
              </a:r>
              <a:endParaRPr lang="en-US" sz="1400" kern="1200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noProof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Replace Coons patch algorithm with Gordon surfaces</a:t>
              </a:r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672435" y="2093787"/>
            <a:ext cx="2850304" cy="2672013"/>
            <a:chOff x="4672435" y="2093787"/>
            <a:chExt cx="2850304" cy="2672013"/>
          </a:xfrm>
        </p:grpSpPr>
        <p:sp>
          <p:nvSpPr>
            <p:cNvPr id="12" name="Freihandform 11"/>
            <p:cNvSpPr/>
            <p:nvPr/>
          </p:nvSpPr>
          <p:spPr>
            <a:xfrm>
              <a:off x="4672435" y="2093787"/>
              <a:ext cx="2850304" cy="1140121"/>
            </a:xfrm>
            <a:custGeom>
              <a:avLst/>
              <a:gdLst>
                <a:gd name="connsiteX0" fmla="*/ 0 w 2850304"/>
                <a:gd name="connsiteY0" fmla="*/ 0 h 1140121"/>
                <a:gd name="connsiteX1" fmla="*/ 2280244 w 2850304"/>
                <a:gd name="connsiteY1" fmla="*/ 0 h 1140121"/>
                <a:gd name="connsiteX2" fmla="*/ 2850304 w 2850304"/>
                <a:gd name="connsiteY2" fmla="*/ 570061 h 1140121"/>
                <a:gd name="connsiteX3" fmla="*/ 2280244 w 2850304"/>
                <a:gd name="connsiteY3" fmla="*/ 1140121 h 1140121"/>
                <a:gd name="connsiteX4" fmla="*/ 0 w 2850304"/>
                <a:gd name="connsiteY4" fmla="*/ 1140121 h 1140121"/>
                <a:gd name="connsiteX5" fmla="*/ 570061 w 2850304"/>
                <a:gd name="connsiteY5" fmla="*/ 570061 h 1140121"/>
                <a:gd name="connsiteX6" fmla="*/ 0 w 2850304"/>
                <a:gd name="connsiteY6" fmla="*/ 0 h 114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0304" h="1140121">
                  <a:moveTo>
                    <a:pt x="0" y="0"/>
                  </a:moveTo>
                  <a:lnTo>
                    <a:pt x="2280244" y="0"/>
                  </a:lnTo>
                  <a:lnTo>
                    <a:pt x="2850304" y="570061"/>
                  </a:lnTo>
                  <a:lnTo>
                    <a:pt x="2280244" y="1140121"/>
                  </a:lnTo>
                  <a:lnTo>
                    <a:pt x="0" y="1140121"/>
                  </a:lnTo>
                  <a:lnTo>
                    <a:pt x="570061" y="5700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2075" tIns="37338" rIns="607398" bIns="37338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noProof="0" dirty="0" smtClean="0"/>
                <a:t>TiGL 3.1</a:t>
              </a:r>
              <a:endParaRPr lang="en-US" sz="2800" kern="1200" noProof="0" dirty="0"/>
            </a:p>
          </p:txBody>
        </p:sp>
        <p:sp>
          <p:nvSpPr>
            <p:cNvPr id="13" name="Freihandform 12"/>
            <p:cNvSpPr/>
            <p:nvPr/>
          </p:nvSpPr>
          <p:spPr>
            <a:xfrm>
              <a:off x="4672435" y="3376425"/>
              <a:ext cx="2280243" cy="1389375"/>
            </a:xfrm>
            <a:custGeom>
              <a:avLst/>
              <a:gdLst>
                <a:gd name="connsiteX0" fmla="*/ 0 w 2280243"/>
                <a:gd name="connsiteY0" fmla="*/ 0 h 1389375"/>
                <a:gd name="connsiteX1" fmla="*/ 2280243 w 2280243"/>
                <a:gd name="connsiteY1" fmla="*/ 0 h 1389375"/>
                <a:gd name="connsiteX2" fmla="*/ 2280243 w 2280243"/>
                <a:gd name="connsiteY2" fmla="*/ 1389375 h 1389375"/>
                <a:gd name="connsiteX3" fmla="*/ 0 w 2280243"/>
                <a:gd name="connsiteY3" fmla="*/ 1389375 h 1389375"/>
                <a:gd name="connsiteX4" fmla="*/ 0 w 2280243"/>
                <a:gd name="connsiteY4" fmla="*/ 0 h 13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243" h="1389375">
                  <a:moveTo>
                    <a:pt x="0" y="0"/>
                  </a:moveTo>
                  <a:lnTo>
                    <a:pt x="2280243" y="0"/>
                  </a:lnTo>
                  <a:lnTo>
                    <a:pt x="2280243" y="1389375"/>
                  </a:lnTo>
                  <a:lnTo>
                    <a:pt x="0" y="13893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noProof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Re-introduce control surfaces from TiGL 2</a:t>
              </a:r>
              <a:endParaRPr lang="en-US" sz="1400" kern="1200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noProof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Modelling of Nacelles + Pylon</a:t>
              </a: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06739" y="2093787"/>
            <a:ext cx="2850304" cy="2672013"/>
            <a:chOff x="7306739" y="2093787"/>
            <a:chExt cx="2850304" cy="2672013"/>
          </a:xfrm>
        </p:grpSpPr>
        <p:sp>
          <p:nvSpPr>
            <p:cNvPr id="14" name="Freihandform 13"/>
            <p:cNvSpPr/>
            <p:nvPr/>
          </p:nvSpPr>
          <p:spPr>
            <a:xfrm>
              <a:off x="7306739" y="2093787"/>
              <a:ext cx="2850304" cy="1140121"/>
            </a:xfrm>
            <a:custGeom>
              <a:avLst/>
              <a:gdLst>
                <a:gd name="connsiteX0" fmla="*/ 0 w 2850304"/>
                <a:gd name="connsiteY0" fmla="*/ 0 h 1140121"/>
                <a:gd name="connsiteX1" fmla="*/ 2280244 w 2850304"/>
                <a:gd name="connsiteY1" fmla="*/ 0 h 1140121"/>
                <a:gd name="connsiteX2" fmla="*/ 2850304 w 2850304"/>
                <a:gd name="connsiteY2" fmla="*/ 570061 h 1140121"/>
                <a:gd name="connsiteX3" fmla="*/ 2280244 w 2850304"/>
                <a:gd name="connsiteY3" fmla="*/ 1140121 h 1140121"/>
                <a:gd name="connsiteX4" fmla="*/ 0 w 2850304"/>
                <a:gd name="connsiteY4" fmla="*/ 1140121 h 1140121"/>
                <a:gd name="connsiteX5" fmla="*/ 570061 w 2850304"/>
                <a:gd name="connsiteY5" fmla="*/ 570061 h 1140121"/>
                <a:gd name="connsiteX6" fmla="*/ 0 w 2850304"/>
                <a:gd name="connsiteY6" fmla="*/ 0 h 114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0304" h="1140121">
                  <a:moveTo>
                    <a:pt x="0" y="0"/>
                  </a:moveTo>
                  <a:lnTo>
                    <a:pt x="2280244" y="0"/>
                  </a:lnTo>
                  <a:lnTo>
                    <a:pt x="2850304" y="570061"/>
                  </a:lnTo>
                  <a:lnTo>
                    <a:pt x="2280244" y="1140121"/>
                  </a:lnTo>
                  <a:lnTo>
                    <a:pt x="0" y="1140121"/>
                  </a:lnTo>
                  <a:lnTo>
                    <a:pt x="570061" y="57006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2075" tIns="37338" rIns="607398" bIns="37338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noProof="0" dirty="0" smtClean="0"/>
                <a:t>Future</a:t>
              </a:r>
              <a:endParaRPr lang="en-US" sz="2800" kern="1200" noProof="0" dirty="0"/>
            </a:p>
          </p:txBody>
        </p:sp>
        <p:sp>
          <p:nvSpPr>
            <p:cNvPr id="15" name="Freihandform 14"/>
            <p:cNvSpPr/>
            <p:nvPr/>
          </p:nvSpPr>
          <p:spPr>
            <a:xfrm>
              <a:off x="7306739" y="3376425"/>
              <a:ext cx="2280243" cy="1389375"/>
            </a:xfrm>
            <a:custGeom>
              <a:avLst/>
              <a:gdLst>
                <a:gd name="connsiteX0" fmla="*/ 0 w 2280243"/>
                <a:gd name="connsiteY0" fmla="*/ 0 h 1389375"/>
                <a:gd name="connsiteX1" fmla="*/ 2280243 w 2280243"/>
                <a:gd name="connsiteY1" fmla="*/ 0 h 1389375"/>
                <a:gd name="connsiteX2" fmla="*/ 2280243 w 2280243"/>
                <a:gd name="connsiteY2" fmla="*/ 1389375 h 1389375"/>
                <a:gd name="connsiteX3" fmla="*/ 0 w 2280243"/>
                <a:gd name="connsiteY3" fmla="*/ 1389375 h 1389375"/>
                <a:gd name="connsiteX4" fmla="*/ 0 w 2280243"/>
                <a:gd name="connsiteY4" fmla="*/ 0 h 138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243" h="1389375">
                  <a:moveTo>
                    <a:pt x="0" y="0"/>
                  </a:moveTo>
                  <a:lnTo>
                    <a:pt x="2280243" y="0"/>
                  </a:lnTo>
                  <a:lnTo>
                    <a:pt x="2280243" y="1389375"/>
                  </a:lnTo>
                  <a:lnTo>
                    <a:pt x="0" y="13893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noProof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Helper  geometries for Mesh generators</a:t>
              </a:r>
              <a:endParaRPr lang="en-US" sz="1400" kern="1200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noProof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Own meshes for mid-fi simulations</a:t>
              </a:r>
              <a:endParaRPr lang="en-US" sz="1400" kern="1200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noProof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Variable geometries</a:t>
              </a:r>
              <a:endParaRPr lang="en-US" sz="1400" kern="1200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noProof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Modelling of intakes and channels</a:t>
              </a:r>
              <a:endParaRPr lang="en-US" sz="1400" kern="1200" noProof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87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Course Material Online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Download / </a:t>
            </a:r>
            <a:r>
              <a:rPr lang="de-DE" dirty="0" err="1" smtClean="0"/>
              <a:t>git-clone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</a:t>
            </a:r>
            <a:r>
              <a:rPr lang="de-DE" dirty="0" smtClean="0"/>
              <a:t>TiGL </a:t>
            </a:r>
            <a:r>
              <a:rPr lang="de-DE" dirty="0" err="1" smtClean="0"/>
              <a:t>workshop</a:t>
            </a:r>
            <a:r>
              <a:rPr lang="de-DE" dirty="0" smtClean="0"/>
              <a:t> material </a:t>
            </a:r>
            <a:r>
              <a:rPr lang="de-DE" dirty="0" err="1" smtClean="0"/>
              <a:t>from</a:t>
            </a:r>
            <a:endParaRPr lang="de-DE" dirty="0" smtClean="0"/>
          </a:p>
          <a:p>
            <a:endParaRPr lang="de-DE" dirty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github.com/rainman110/tigl-workshop</a:t>
            </a:r>
            <a:endParaRPr lang="en-US" dirty="0" smtClean="0"/>
          </a:p>
          <a:p>
            <a:pPr marL="446400" lvl="1" indent="0">
              <a:buNone/>
            </a:pPr>
            <a:endParaRPr lang="de-DE" dirty="0" smtClean="0"/>
          </a:p>
          <a:p>
            <a:pPr marL="446400" lvl="1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14</a:t>
            </a:fld>
            <a:endParaRPr lang="en-GB" noProof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99" y="3141762"/>
            <a:ext cx="6434882" cy="314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26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today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6115643" cy="4338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Dinner at Restaurant </a:t>
            </a:r>
            <a:r>
              <a:rPr lang="en-US" dirty="0" err="1"/>
              <a:t>Eltzhof</a:t>
            </a:r>
            <a:r>
              <a:rPr lang="en-US" dirty="0"/>
              <a:t>, </a:t>
            </a:r>
            <a:r>
              <a:rPr lang="en-US" dirty="0" smtClean="0"/>
              <a:t>Köln-</a:t>
            </a:r>
            <a:r>
              <a:rPr lang="en-US" dirty="0" err="1" smtClean="0"/>
              <a:t>Wahn</a:t>
            </a:r>
            <a:r>
              <a:rPr lang="en-US" dirty="0" smtClean="0"/>
              <a:t>:</a:t>
            </a:r>
          </a:p>
          <a:p>
            <a:endParaRPr lang="de-DE" b="1" dirty="0"/>
          </a:p>
          <a:p>
            <a:pPr lvl="1"/>
            <a:r>
              <a:rPr lang="en-US" dirty="0"/>
              <a:t>With Bus 162 from DLR  or Bus 160 from </a:t>
            </a:r>
            <a:r>
              <a:rPr lang="en-US" dirty="0" err="1"/>
              <a:t>Scheuermühlenstr</a:t>
            </a:r>
            <a:r>
              <a:rPr lang="en-US" dirty="0"/>
              <a:t> to </a:t>
            </a:r>
            <a:r>
              <a:rPr lang="en-US" dirty="0" err="1"/>
              <a:t>Wahn</a:t>
            </a:r>
            <a:r>
              <a:rPr lang="en-US" dirty="0"/>
              <a:t> </a:t>
            </a:r>
            <a:r>
              <a:rPr lang="en-US" dirty="0" err="1"/>
              <a:t>Kirche</a:t>
            </a:r>
            <a:r>
              <a:rPr lang="en-US" dirty="0"/>
              <a:t>. Then about 300m walking to the </a:t>
            </a:r>
            <a:r>
              <a:rPr lang="en-US" dirty="0" err="1"/>
              <a:t>Eltzhof</a:t>
            </a:r>
            <a:r>
              <a:rPr lang="en-US" dirty="0"/>
              <a:t> restaurant.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  <p:pic>
        <p:nvPicPr>
          <p:cNvPr id="6" name="Grafik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68" y="3430588"/>
            <a:ext cx="4894311" cy="24341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uppieren 9"/>
          <p:cNvGrpSpPr/>
          <p:nvPr/>
        </p:nvGrpSpPr>
        <p:grpSpPr>
          <a:xfrm>
            <a:off x="6961683" y="1989634"/>
            <a:ext cx="4366385" cy="3720536"/>
            <a:chOff x="3487420" y="1205707"/>
            <a:chExt cx="5220335" cy="4448175"/>
          </a:xfrm>
        </p:grpSpPr>
        <p:pic>
          <p:nvPicPr>
            <p:cNvPr id="7" name="Grafik 6" descr="https://www.eltzhof-kulturgut.de/fileadmin/user_upload/Brauhaus01.jp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420" y="3586957"/>
              <a:ext cx="3096260" cy="206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rafik 7" descr="https://www.eltzhof-kulturgut.de/fileadmin/user_upload/Brauhaus03.jpg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430" y="2219167"/>
              <a:ext cx="3362325" cy="2243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rafik 8" descr="Bildergebnis für eltzhof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2515" y="1205707"/>
              <a:ext cx="2458720" cy="18084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327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of the participants	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</a:p>
          <a:p>
            <a:endParaRPr lang="en-US" dirty="0" smtClean="0"/>
          </a:p>
          <a:p>
            <a:r>
              <a:rPr lang="en-US" dirty="0" smtClean="0"/>
              <a:t>What are you working on?</a:t>
            </a:r>
          </a:p>
          <a:p>
            <a:endParaRPr lang="en-US" dirty="0" smtClean="0"/>
          </a:p>
          <a:p>
            <a:r>
              <a:rPr lang="en-US" dirty="0" smtClean="0"/>
              <a:t>How is your work related to TiGL or CPACS?</a:t>
            </a:r>
          </a:p>
          <a:p>
            <a:endParaRPr lang="en-US" dirty="0" smtClean="0"/>
          </a:p>
          <a:p>
            <a:r>
              <a:rPr lang="en-US" dirty="0" smtClean="0"/>
              <a:t>What are your expectations of the next 2 days?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55984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Welcome!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pic>
        <p:nvPicPr>
          <p:cNvPr id="4098" name="Picture 2" descr="C:\Users\sigg_ma\Pictures\flaps-structure-engies-large-gradient-spac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41" y="2205658"/>
            <a:ext cx="4515777" cy="33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2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We want to get to know </a:t>
            </a:r>
            <a:r>
              <a:rPr lang="en-US" sz="2400" dirty="0" smtClean="0">
                <a:solidFill>
                  <a:srgbClr val="0070C0"/>
                </a:solidFill>
              </a:rPr>
              <a:t>you, the users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dirty="0" smtClean="0"/>
              <a:t>We don’t know all our users and their use cases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sz="2400" dirty="0">
                <a:solidFill>
                  <a:srgbClr val="0070C0"/>
                </a:solidFill>
              </a:rPr>
              <a:t>We want to show you our new features</a:t>
            </a:r>
          </a:p>
          <a:p>
            <a:pPr lvl="1"/>
            <a:r>
              <a:rPr lang="en-US" dirty="0" smtClean="0"/>
              <a:t>There have been many new developments in </a:t>
            </a:r>
            <a:r>
              <a:rPr lang="en-US" dirty="0" err="1" smtClean="0"/>
              <a:t>TiGL</a:t>
            </a:r>
            <a:r>
              <a:rPr lang="en-US" dirty="0" smtClean="0"/>
              <a:t>, some of which you may be unaware off</a:t>
            </a:r>
          </a:p>
          <a:p>
            <a:pPr lvl="1"/>
            <a:r>
              <a:rPr lang="en-US" dirty="0" smtClean="0"/>
              <a:t>There are new ways to use </a:t>
            </a:r>
            <a:r>
              <a:rPr lang="en-US" dirty="0" err="1" smtClean="0"/>
              <a:t>TiGL</a:t>
            </a:r>
            <a:r>
              <a:rPr lang="en-US" dirty="0" smtClean="0"/>
              <a:t>, giving you greater flexibility </a:t>
            </a:r>
            <a:r>
              <a:rPr lang="en-US" dirty="0" smtClean="0">
                <a:sym typeface="Wingdings" panose="05000000000000000000" pitchFamily="2" charset="2"/>
              </a:rPr>
              <a:t> Internal Python API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We want to identify problems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Are there any current issues that we should know about?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Are there any features that would really simplify your life with </a:t>
            </a:r>
            <a:r>
              <a:rPr lang="en-US" dirty="0" err="1" smtClean="0">
                <a:sym typeface="Wingdings" panose="05000000000000000000" pitchFamily="2" charset="2"/>
              </a:rPr>
              <a:t>TiGL</a:t>
            </a:r>
            <a:r>
              <a:rPr lang="en-US" dirty="0" smtClean="0">
                <a:sym typeface="Wingdings" panose="05000000000000000000" pitchFamily="2" charset="2"/>
              </a:rPr>
              <a:t>?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48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23976"/>
              </p:ext>
            </p:extLst>
          </p:nvPr>
        </p:nvGraphicFramePr>
        <p:xfrm>
          <a:off x="1662957" y="1197546"/>
          <a:ext cx="10483302" cy="2468880"/>
        </p:xfrm>
        <a:graphic>
          <a:graphicData uri="http://schemas.openxmlformats.org/drawingml/2006/table">
            <a:tbl>
              <a:tblPr/>
              <a:tblGrid>
                <a:gridCol w="2221160"/>
                <a:gridCol w="8262142"/>
              </a:tblGrid>
              <a:tr h="0">
                <a:tc>
                  <a:txBody>
                    <a:bodyPr/>
                    <a:lstStyle/>
                    <a:p>
                      <a:r>
                        <a:rPr lang="de-DE" sz="1200" dirty="0"/>
                        <a:t>13:00 – 13:15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/>
                        <a:t>Introduction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 dirty="0"/>
                        <a:t>13:15 – 13:45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Introduction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of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Participants</a:t>
                      </a:r>
                      <a:endParaRPr lang="de-DE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/>
                        <a:t>13:45 – 14:15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Agostino De Marco - </a:t>
                      </a:r>
                      <a:r>
                        <a:rPr lang="en-US" sz="1200" i="1" dirty="0"/>
                        <a:t>Aircraft design tools developed at the University of Naples Federico II and their integration with DLR software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 b="1"/>
                        <a:t>14:15 – 14:30</a:t>
                      </a:r>
                      <a:endParaRPr lang="de-DE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/>
                        <a:t>Coffee Break</a:t>
                      </a:r>
                      <a:endParaRPr lang="de-DE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/>
                        <a:t>14:30 – 16:00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Python API + Hands On: Basics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 b="1"/>
                        <a:t>16:00 – 16:30</a:t>
                      </a:r>
                      <a:endParaRPr lang="de-DE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/>
                        <a:t>Coffee Break</a:t>
                      </a:r>
                      <a:endParaRPr lang="de-DE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/>
                        <a:t>16:30 – 17:00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Python API + Hands On: Customization and Visualization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/>
                        <a:t>17:00 – 18:00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TiGL Viewer Scripting API + Hands 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 b="1" dirty="0" smtClean="0"/>
                        <a:t>19:30</a:t>
                      </a:r>
                      <a:endParaRPr lang="de-DE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Social</a:t>
                      </a:r>
                      <a:r>
                        <a:rPr lang="de-DE" sz="1200" b="1" dirty="0"/>
                        <a:t> Event </a:t>
                      </a:r>
                      <a:r>
                        <a:rPr lang="de-DE" sz="1200" b="1" dirty="0" err="1"/>
                        <a:t>Eltzhof</a:t>
                      </a:r>
                      <a:endParaRPr lang="de-DE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232053"/>
              </p:ext>
            </p:extLst>
          </p:nvPr>
        </p:nvGraphicFramePr>
        <p:xfrm>
          <a:off x="1614042" y="3971538"/>
          <a:ext cx="10316194" cy="2194560"/>
        </p:xfrm>
        <a:graphic>
          <a:graphicData uri="http://schemas.openxmlformats.org/drawingml/2006/table">
            <a:tbl>
              <a:tblPr/>
              <a:tblGrid>
                <a:gridCol w="2185754"/>
                <a:gridCol w="8130440"/>
              </a:tblGrid>
              <a:tr h="0">
                <a:tc>
                  <a:txBody>
                    <a:bodyPr/>
                    <a:lstStyle/>
                    <a:p>
                      <a:r>
                        <a:rPr lang="de-DE" sz="1200" dirty="0"/>
                        <a:t>09:00 – 09:30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/>
                        <a:t>Sebastian </a:t>
                      </a:r>
                      <a:r>
                        <a:rPr lang="de-DE" sz="1200" dirty="0"/>
                        <a:t>Deinert -</a:t>
                      </a:r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200" i="1" dirty="0">
                          <a:solidFill>
                            <a:srgbClr val="000000"/>
                          </a:solidFill>
                          <a:effectLst/>
                        </a:rPr>
                        <a:t>Descartes – </a:t>
                      </a:r>
                      <a:r>
                        <a:rPr lang="de-DE" sz="1200" i="1" dirty="0" err="1">
                          <a:solidFill>
                            <a:srgbClr val="000000"/>
                          </a:solidFill>
                          <a:effectLst/>
                        </a:rPr>
                        <a:t>Parametric</a:t>
                      </a:r>
                      <a:r>
                        <a:rPr lang="de-DE" sz="1200" i="1" dirty="0">
                          <a:solidFill>
                            <a:srgbClr val="000000"/>
                          </a:solidFill>
                          <a:effectLst/>
                        </a:rPr>
                        <a:t> Analysis Model Generation </a:t>
                      </a:r>
                      <a:r>
                        <a:rPr lang="de-DE" sz="1200" i="1" dirty="0" err="1">
                          <a:solidFill>
                            <a:srgbClr val="000000"/>
                          </a:solidFill>
                          <a:effectLst/>
                        </a:rPr>
                        <a:t>Using</a:t>
                      </a:r>
                      <a:r>
                        <a:rPr lang="de-DE" sz="1200" i="1" dirty="0">
                          <a:solidFill>
                            <a:srgbClr val="000000"/>
                          </a:solidFill>
                          <a:effectLst/>
                        </a:rPr>
                        <a:t> CPACS </a:t>
                      </a:r>
                      <a:r>
                        <a:rPr lang="de-DE" sz="1200" i="1" dirty="0" err="1">
                          <a:solidFill>
                            <a:srgbClr val="000000"/>
                          </a:solidFill>
                          <a:effectLst/>
                        </a:rPr>
                        <a:t>and</a:t>
                      </a:r>
                      <a:r>
                        <a:rPr lang="de-DE" sz="1200" i="1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200" i="1" dirty="0" err="1">
                          <a:solidFill>
                            <a:srgbClr val="000000"/>
                          </a:solidFill>
                          <a:effectLst/>
                        </a:rPr>
                        <a:t>TiGL</a:t>
                      </a:r>
                      <a:endParaRPr lang="de-DE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 dirty="0"/>
                        <a:t>09:30 – 10:00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Merlin Pelz - 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Curve Network Interpolation with Gordon </a:t>
                      </a:r>
                      <a:r>
                        <a:rPr lang="en-US" sz="1200" i="1" dirty="0" smtClean="0">
                          <a:solidFill>
                            <a:srgbClr val="000000"/>
                          </a:solidFill>
                          <a:effectLst/>
                        </a:rPr>
                        <a:t>Surfaces</a:t>
                      </a:r>
                      <a:endParaRPr 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 b="1" dirty="0"/>
                        <a:t>10:00 – 10:15</a:t>
                      </a:r>
                      <a:endParaRPr lang="de-DE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Coffee Break</a:t>
                      </a:r>
                      <a:endParaRPr lang="de-DE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/>
                        <a:t>10:15 – 11:00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Python API + Hands On: Custom Geometry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/>
                        <a:t>11:00 – 12:30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How to Contribute + Hands 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 b="1"/>
                        <a:t>12:30 </a:t>
                      </a:r>
                      <a:r>
                        <a:rPr lang="de-DE" sz="1200"/>
                        <a:t>– </a:t>
                      </a:r>
                      <a:r>
                        <a:rPr lang="de-DE" sz="1200" b="1"/>
                        <a:t>13:30</a:t>
                      </a:r>
                      <a:endParaRPr lang="de-DE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/>
                        <a:t>Lunch</a:t>
                      </a:r>
                      <a:endParaRPr lang="de-DE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/>
                        <a:t>13:30 – 14:00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/>
                        <a:t>Individual Q&amp;A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200" b="1" dirty="0"/>
                        <a:t>14:00</a:t>
                      </a:r>
                      <a:endParaRPr lang="de-DE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Wrap-Up</a:t>
                      </a:r>
                      <a:endParaRPr lang="de-DE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389905" y="1165602"/>
            <a:ext cx="124318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Sept. 11.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b="1" dirty="0"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b="1" dirty="0"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b="1" dirty="0"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Sept. 12.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3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CPACS + TiGL </a:t>
            </a:r>
            <a:r>
              <a:rPr lang="de-DE" dirty="0" err="1" smtClean="0"/>
              <a:t>Ecosystem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growing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59" y="4149874"/>
            <a:ext cx="3246525" cy="173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623" y="1052428"/>
            <a:ext cx="3246525" cy="184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76" y="3650999"/>
            <a:ext cx="3181331" cy="222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23" y="4788628"/>
            <a:ext cx="3164455" cy="166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7453268" y="1977330"/>
            <a:ext cx="1232710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latin typeface="Arial" pitchFamily="34" charset="0"/>
                <a:cs typeface="Arial" pitchFamily="34" charset="0"/>
              </a:rPr>
              <a:t>JPAD,</a:t>
            </a:r>
          </a:p>
          <a:p>
            <a:r>
              <a:rPr lang="de-DE" sz="1400" i="1" dirty="0" smtClean="0">
                <a:latin typeface="Arial" pitchFamily="34" charset="0"/>
                <a:cs typeface="Arial" pitchFamily="34" charset="0"/>
              </a:rPr>
              <a:t>de Marco et. al.</a:t>
            </a:r>
            <a:endParaRPr lang="en-US" sz="1400" i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396902" y="6010200"/>
            <a:ext cx="147700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latin typeface="Arial" pitchFamily="34" charset="0"/>
                <a:cs typeface="Arial" pitchFamily="34" charset="0"/>
              </a:rPr>
              <a:t>CPACS </a:t>
            </a:r>
            <a:r>
              <a:rPr lang="de-DE" sz="1600" dirty="0" err="1" smtClean="0">
                <a:latin typeface="Arial" pitchFamily="34" charset="0"/>
                <a:cs typeface="Arial" pitchFamily="34" charset="0"/>
              </a:rPr>
              <a:t>Creator</a:t>
            </a:r>
            <a:r>
              <a:rPr lang="de-DE" sz="1600" dirty="0" smtClean="0"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de-DE" sz="1400" i="1" dirty="0" smtClean="0">
                <a:latin typeface="Arial" pitchFamily="34" charset="0"/>
                <a:cs typeface="Arial" pitchFamily="34" charset="0"/>
              </a:rPr>
              <a:t>CFS Engineering</a:t>
            </a:r>
            <a:endParaRPr lang="en-US" sz="1600" i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8939425" y="5887384"/>
            <a:ext cx="152285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latin typeface="Arial" pitchFamily="34" charset="0"/>
                <a:cs typeface="Arial" pitchFamily="34" charset="0"/>
              </a:rPr>
              <a:t>Pandora,</a:t>
            </a:r>
          </a:p>
          <a:p>
            <a:r>
              <a:rPr lang="de-DE" sz="1400" i="1" dirty="0" smtClean="0">
                <a:latin typeface="Arial" pitchFamily="34" charset="0"/>
                <a:cs typeface="Arial" pitchFamily="34" charset="0"/>
              </a:rPr>
              <a:t>Petsch, Kohlgrüber</a:t>
            </a:r>
            <a:endParaRPr lang="en-US" sz="1600" i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pic>
        <p:nvPicPr>
          <p:cNvPr id="15" name="Picture 2" descr="C:\Users\sigg_ma\Pictures\descartes_ma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05" y="1565526"/>
            <a:ext cx="3875489" cy="22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826233" y="2122758"/>
            <a:ext cx="1141338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latin typeface="Arial" pitchFamily="34" charset="0"/>
                <a:cs typeface="Arial" pitchFamily="34" charset="0"/>
              </a:rPr>
              <a:t>Descartes,</a:t>
            </a:r>
          </a:p>
          <a:p>
            <a:r>
              <a:rPr lang="de-DE" sz="1400" i="1" dirty="0" smtClean="0">
                <a:latin typeface="Arial" pitchFamily="34" charset="0"/>
                <a:cs typeface="Arial" pitchFamily="34" charset="0"/>
              </a:rPr>
              <a:t>Airbus + RISC</a:t>
            </a:r>
            <a:endParaRPr lang="en-US" sz="1400" i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uldicon-video-newflap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84" t="2663" r="5599" b="4213"/>
          <a:stretch/>
        </p:blipFill>
        <p:spPr>
          <a:xfrm>
            <a:off x="8028043" y="1211284"/>
            <a:ext cx="4335355" cy="2537392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4294967295"/>
          </p:nvPr>
        </p:nvSpPr>
        <p:spPr>
          <a:xfrm>
            <a:off x="1529999" y="126000"/>
            <a:ext cx="10177200" cy="144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&gt; 1. TiGL Workshop &gt; Martin Siggel  •  Introduction &gt; 09/11/2018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TiGL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Library - </a:t>
            </a:r>
            <a:r>
              <a:rPr lang="de-DE" dirty="0" err="1" smtClean="0"/>
              <a:t>Current</a:t>
            </a:r>
            <a:r>
              <a:rPr lang="de-DE" dirty="0" smtClean="0"/>
              <a:t> Status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86000" y="1612074"/>
            <a:ext cx="7411787" cy="4338000"/>
          </a:xfrm>
        </p:spPr>
        <p:txBody>
          <a:bodyPr/>
          <a:lstStyle/>
          <a:p>
            <a:r>
              <a:rPr lang="en-US" sz="1600" dirty="0" smtClean="0"/>
              <a:t>Many </a:t>
            </a:r>
            <a:r>
              <a:rPr lang="en-US" sz="1600" dirty="0" smtClean="0">
                <a:solidFill>
                  <a:srgbClr val="0070C0"/>
                </a:solidFill>
              </a:rPr>
              <a:t>new geometries</a:t>
            </a:r>
            <a:r>
              <a:rPr lang="en-US" sz="1600" dirty="0" smtClean="0"/>
              <a:t>:</a:t>
            </a:r>
          </a:p>
          <a:p>
            <a:pPr lvl="1"/>
            <a:r>
              <a:rPr lang="en-US" sz="1600" dirty="0" smtClean="0"/>
              <a:t>Flaps and Control Surfaces</a:t>
            </a:r>
          </a:p>
          <a:p>
            <a:pPr lvl="1"/>
            <a:r>
              <a:rPr lang="en-US" sz="1600" dirty="0" smtClean="0"/>
              <a:t>Wing structural elements</a:t>
            </a:r>
          </a:p>
          <a:p>
            <a:pPr lvl="1"/>
            <a:r>
              <a:rPr lang="en-US" sz="1600" dirty="0" smtClean="0"/>
              <a:t>Wing cells</a:t>
            </a:r>
          </a:p>
          <a:p>
            <a:pPr lvl="1"/>
            <a:r>
              <a:rPr lang="en-US" sz="1600" dirty="0" smtClean="0"/>
              <a:t>Engine nacelles (WIP)</a:t>
            </a:r>
          </a:p>
          <a:p>
            <a:pPr lvl="1"/>
            <a:r>
              <a:rPr lang="en-US" sz="1600" dirty="0" smtClean="0"/>
              <a:t>Engine pylons (WIP)</a:t>
            </a:r>
          </a:p>
          <a:p>
            <a:pPr lvl="1"/>
            <a:r>
              <a:rPr lang="en-US" sz="1600" dirty="0" smtClean="0"/>
              <a:t>Fuselage structural elements</a:t>
            </a:r>
          </a:p>
          <a:p>
            <a:pPr marL="630000" lvl="2">
              <a:spcBef>
                <a:spcPts val="300"/>
              </a:spcBef>
            </a:pPr>
            <a:r>
              <a:rPr lang="en-US" sz="1600" dirty="0" smtClean="0"/>
              <a:t>Rotors (e.g. for Helicopters)</a:t>
            </a:r>
          </a:p>
          <a:p>
            <a:pPr marL="630000" lvl="2">
              <a:spcBef>
                <a:spcPts val="300"/>
              </a:spcBef>
            </a:pPr>
            <a:r>
              <a:rPr lang="en-US" sz="1600" dirty="0" smtClean="0"/>
              <a:t>Wing Cells</a:t>
            </a:r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Large parts developed by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0070C0"/>
                </a:solidFill>
              </a:rPr>
              <a:t>Automatic </a:t>
            </a:r>
            <a:r>
              <a:rPr lang="en-US" sz="1600" dirty="0" smtClean="0"/>
              <a:t>C++ </a:t>
            </a:r>
            <a:r>
              <a:rPr lang="en-US" sz="1600" dirty="0" smtClean="0">
                <a:solidFill>
                  <a:srgbClr val="0070C0"/>
                </a:solidFill>
              </a:rPr>
              <a:t>code generation</a:t>
            </a:r>
            <a:r>
              <a:rPr lang="en-US" sz="1600" dirty="0" smtClean="0"/>
              <a:t> from CPACS schema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0070C0"/>
                </a:solidFill>
              </a:rPr>
              <a:t>CPACS 3 </a:t>
            </a:r>
            <a:r>
              <a:rPr lang="en-US" sz="1600" dirty="0" smtClean="0"/>
              <a:t>support und </a:t>
            </a:r>
            <a:r>
              <a:rPr lang="en-US" sz="1600" dirty="0" smtClean="0">
                <a:solidFill>
                  <a:srgbClr val="0070C0"/>
                </a:solidFill>
              </a:rPr>
              <a:t>cpacs2to3</a:t>
            </a:r>
            <a:r>
              <a:rPr lang="en-US" sz="1600" dirty="0" smtClean="0"/>
              <a:t> converter tool</a:t>
            </a:r>
            <a:endParaRPr lang="en-US" sz="1600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3029495" y="4130825"/>
            <a:ext cx="2573561" cy="432047"/>
            <a:chOff x="4081363" y="4065233"/>
            <a:chExt cx="2573561" cy="432047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363" y="4112073"/>
              <a:ext cx="1263677" cy="381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290" y="4065233"/>
              <a:ext cx="1149634" cy="432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2" name="Picture 4" descr="C:\Users\sigg_ma\Documents\Neuer Ordner\rumpfstruktu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39" y="3573810"/>
            <a:ext cx="2925574" cy="23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47" y="1035366"/>
            <a:ext cx="4635735" cy="347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C:\Users\sigg_ma\Documents\Neuer Ordner\hel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07" y="4802092"/>
            <a:ext cx="3384376" cy="193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0211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44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TiGL 2.2.2 + 2.2.3 Release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6475683" cy="4338000"/>
          </a:xfrm>
        </p:spPr>
        <p:txBody>
          <a:bodyPr/>
          <a:lstStyle/>
          <a:p>
            <a:r>
              <a:rPr lang="de-DE" sz="1600" dirty="0" err="1" smtClean="0"/>
              <a:t>Implemented</a:t>
            </a:r>
            <a:r>
              <a:rPr lang="de-DE" sz="1600" dirty="0" smtClean="0"/>
              <a:t> </a:t>
            </a:r>
            <a:r>
              <a:rPr lang="de-DE" sz="1600" dirty="0" err="1" smtClean="0"/>
              <a:t>control</a:t>
            </a:r>
            <a:r>
              <a:rPr lang="de-DE" sz="1600" dirty="0" smtClean="0"/>
              <a:t> </a:t>
            </a:r>
            <a:r>
              <a:rPr lang="de-DE" sz="1600" dirty="0" err="1" smtClean="0"/>
              <a:t>surfaces</a:t>
            </a:r>
            <a:r>
              <a:rPr lang="de-DE" sz="1600" dirty="0" smtClean="0"/>
              <a:t> </a:t>
            </a:r>
            <a:r>
              <a:rPr lang="de-DE" sz="1600" dirty="0" err="1" smtClean="0"/>
              <a:t>devices</a:t>
            </a:r>
            <a:endParaRPr lang="de-DE" sz="1600" dirty="0" smtClean="0"/>
          </a:p>
          <a:p>
            <a:pPr lvl="1"/>
            <a:r>
              <a:rPr lang="de-DE" sz="1600" dirty="0" err="1" smtClean="0"/>
              <a:t>Trailing</a:t>
            </a:r>
            <a:r>
              <a:rPr lang="de-DE" sz="1600" dirty="0" smtClean="0"/>
              <a:t> Edge </a:t>
            </a:r>
            <a:r>
              <a:rPr lang="de-DE" sz="1600" dirty="0" err="1" smtClean="0"/>
              <a:t>devices</a:t>
            </a:r>
            <a:endParaRPr lang="de-DE" sz="1600" dirty="0"/>
          </a:p>
          <a:p>
            <a:pPr lvl="1"/>
            <a:r>
              <a:rPr lang="de-DE" sz="1600" dirty="0" err="1" smtClean="0"/>
              <a:t>Leading</a:t>
            </a:r>
            <a:r>
              <a:rPr lang="de-DE" sz="1600" dirty="0" smtClean="0"/>
              <a:t> Edge </a:t>
            </a:r>
            <a:r>
              <a:rPr lang="de-DE" sz="1600" dirty="0" err="1" smtClean="0"/>
              <a:t>devices</a:t>
            </a:r>
            <a:endParaRPr lang="de-DE" sz="1600" dirty="0" smtClean="0"/>
          </a:p>
          <a:p>
            <a:pPr lvl="1"/>
            <a:endParaRPr lang="de-DE" sz="1600" dirty="0"/>
          </a:p>
          <a:p>
            <a:r>
              <a:rPr lang="de-DE" sz="1600" dirty="0" smtClean="0"/>
              <a:t>New API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move</a:t>
            </a:r>
            <a:r>
              <a:rPr lang="de-DE" sz="1600" dirty="0" smtClean="0"/>
              <a:t> </a:t>
            </a:r>
            <a:r>
              <a:rPr lang="de-DE" sz="1600" dirty="0" err="1" smtClean="0"/>
              <a:t>flaps</a:t>
            </a:r>
            <a:endParaRPr lang="de-DE" sz="1600" dirty="0" smtClean="0"/>
          </a:p>
          <a:p>
            <a:endParaRPr lang="de-DE" sz="1600" dirty="0"/>
          </a:p>
          <a:p>
            <a:r>
              <a:rPr lang="de-DE" sz="1600" dirty="0" err="1" smtClean="0"/>
              <a:t>TiGLViewer</a:t>
            </a:r>
            <a:r>
              <a:rPr lang="de-DE" sz="1600" dirty="0" smtClean="0"/>
              <a:t>:</a:t>
            </a:r>
          </a:p>
          <a:p>
            <a:pPr marL="630000" lvl="2">
              <a:spcBef>
                <a:spcPts val="300"/>
              </a:spcBef>
            </a:pPr>
            <a:r>
              <a:rPr lang="en-US" sz="1600" dirty="0"/>
              <a:t>Angle of perspective can be adjusted using the scripting API with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setCameraPosition</a:t>
            </a:r>
            <a:r>
              <a:rPr lang="en-US" sz="1600" dirty="0"/>
              <a:t> and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setLookAtPosition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This allows e.g. to </a:t>
            </a:r>
            <a:r>
              <a:rPr lang="en-US" sz="1600" b="1" dirty="0">
                <a:solidFill>
                  <a:srgbClr val="0070C0"/>
                </a:solidFill>
              </a:rPr>
              <a:t>create videos</a:t>
            </a:r>
            <a:r>
              <a:rPr lang="en-US" sz="1600" b="1" dirty="0"/>
              <a:t> </a:t>
            </a:r>
            <a:r>
              <a:rPr lang="en-US" sz="1600" dirty="0"/>
              <a:t>of the geometry.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Martin Siggel  •  Introduction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pic>
        <p:nvPicPr>
          <p:cNvPr id="2050" name="Picture 2" descr="C:\Users\sigg_ma\Pictures\d150-fla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03" y="1557586"/>
            <a:ext cx="3655411" cy="154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igg_ma\Pictures\flap-spal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53" y="2637706"/>
            <a:ext cx="2286555" cy="126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igg_ma\Pictures\muldicon-fla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544" y="3447204"/>
            <a:ext cx="2386670" cy="173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83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TiGL</a:t>
            </a:r>
            <a:r>
              <a:rPr lang="de-DE" dirty="0" smtClean="0"/>
              <a:t> 3.0 Release </a:t>
            </a:r>
            <a:r>
              <a:rPr lang="de-DE" dirty="0" err="1" smtClean="0"/>
              <a:t>Candidate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TiGL 3.0 depends on CPACS </a:t>
            </a:r>
            <a:r>
              <a:rPr lang="en-US" sz="1600" dirty="0" smtClean="0"/>
              <a:t>3.0!</a:t>
            </a:r>
            <a:endParaRPr lang="en-US" sz="1600" dirty="0"/>
          </a:p>
          <a:p>
            <a:endParaRPr lang="en-US" sz="1600" dirty="0" smtClean="0">
              <a:solidFill>
                <a:srgbClr val="0070C0"/>
              </a:solidFill>
            </a:endParaRPr>
          </a:p>
          <a:p>
            <a:r>
              <a:rPr lang="en-US" sz="1600" dirty="0" err="1" smtClean="0">
                <a:solidFill>
                  <a:srgbClr val="0070C0"/>
                </a:solidFill>
              </a:rPr>
              <a:t>TiGL</a:t>
            </a:r>
            <a:r>
              <a:rPr lang="en-US" sz="1600" dirty="0" smtClean="0">
                <a:solidFill>
                  <a:srgbClr val="0070C0"/>
                </a:solidFill>
              </a:rPr>
              <a:t> 3.0-RC1 </a:t>
            </a:r>
            <a:r>
              <a:rPr lang="en-US" sz="1600" dirty="0"/>
              <a:t>Release Date</a:t>
            </a:r>
            <a:r>
              <a:rPr lang="en-US" sz="1600" dirty="0" smtClean="0">
                <a:solidFill>
                  <a:srgbClr val="0070C0"/>
                </a:solidFill>
              </a:rPr>
              <a:t>: 	12/17/2017</a:t>
            </a:r>
          </a:p>
          <a:p>
            <a:r>
              <a:rPr lang="en-US" sz="1600" dirty="0" smtClean="0">
                <a:solidFill>
                  <a:srgbClr val="0070C0"/>
                </a:solidFill>
              </a:rPr>
              <a:t>CPACS 3.0 </a:t>
            </a:r>
            <a:r>
              <a:rPr lang="en-US" sz="1600" dirty="0"/>
              <a:t>Release Date</a:t>
            </a:r>
            <a:r>
              <a:rPr lang="en-US" sz="1600" dirty="0" smtClean="0">
                <a:solidFill>
                  <a:srgbClr val="0070C0"/>
                </a:solidFill>
              </a:rPr>
              <a:t>: 		31/07/2018</a:t>
            </a:r>
          </a:p>
          <a:p>
            <a:r>
              <a:rPr lang="en-US" sz="1600" dirty="0" err="1" smtClean="0">
                <a:solidFill>
                  <a:srgbClr val="0070C0"/>
                </a:solidFill>
              </a:rPr>
              <a:t>TiGL</a:t>
            </a:r>
            <a:r>
              <a:rPr lang="en-US" sz="1600" dirty="0" smtClean="0">
                <a:solidFill>
                  <a:srgbClr val="0070C0"/>
                </a:solidFill>
              </a:rPr>
              <a:t> 3.0 </a:t>
            </a:r>
            <a:r>
              <a:rPr lang="en-US" sz="1600" dirty="0" smtClean="0"/>
              <a:t>Release Date:		expected end 2018</a:t>
            </a:r>
            <a:endParaRPr lang="en-US" sz="1600" dirty="0"/>
          </a:p>
          <a:p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 smtClean="0">
                <a:solidFill>
                  <a:srgbClr val="0070C0"/>
                </a:solidFill>
              </a:rPr>
              <a:t>Not </a:t>
            </a:r>
            <a:r>
              <a:rPr lang="en-US" sz="1600" dirty="0">
                <a:solidFill>
                  <a:srgbClr val="0070C0"/>
                </a:solidFill>
              </a:rPr>
              <a:t>backwards compatible</a:t>
            </a:r>
            <a:r>
              <a:rPr lang="en-US" sz="1600" b="1" dirty="0"/>
              <a:t> </a:t>
            </a:r>
            <a:r>
              <a:rPr lang="en-US" sz="1600" dirty="0"/>
              <a:t>to </a:t>
            </a:r>
            <a:r>
              <a:rPr lang="en-US" sz="1600" dirty="0" err="1"/>
              <a:t>TiGL</a:t>
            </a:r>
            <a:r>
              <a:rPr lang="en-US" sz="1600" dirty="0"/>
              <a:t> 2:</a:t>
            </a:r>
          </a:p>
          <a:p>
            <a:pPr lvl="1"/>
            <a:r>
              <a:rPr lang="en-US" sz="1600" dirty="0"/>
              <a:t>Cannot read CPACS 2 files</a:t>
            </a:r>
          </a:p>
          <a:p>
            <a:pPr lvl="1"/>
            <a:r>
              <a:rPr lang="en-US" sz="1600" dirty="0"/>
              <a:t>API changes</a:t>
            </a:r>
          </a:p>
          <a:p>
            <a:pPr lvl="1"/>
            <a:endParaRPr lang="de-DE" sz="1600" dirty="0" smtClean="0"/>
          </a:p>
          <a:p>
            <a:r>
              <a:rPr lang="en-US" sz="1600" dirty="0"/>
              <a:t>New </a:t>
            </a:r>
            <a:r>
              <a:rPr lang="en-US" sz="1600" dirty="0">
                <a:solidFill>
                  <a:srgbClr val="0070C0"/>
                </a:solidFill>
              </a:rPr>
              <a:t>Component Segment</a:t>
            </a:r>
            <a:r>
              <a:rPr lang="en-US" sz="1600" b="1" dirty="0"/>
              <a:t> </a:t>
            </a:r>
            <a:r>
              <a:rPr lang="en-US" sz="1600" dirty="0"/>
              <a:t>(CS) </a:t>
            </a:r>
            <a:r>
              <a:rPr lang="en-US" sz="1600" dirty="0">
                <a:solidFill>
                  <a:srgbClr val="0070C0"/>
                </a:solidFill>
              </a:rPr>
              <a:t>definition</a:t>
            </a:r>
            <a:r>
              <a:rPr lang="en-US" sz="1600" dirty="0"/>
              <a:t> and associated API functions</a:t>
            </a:r>
          </a:p>
          <a:p>
            <a:endParaRPr lang="de-DE" sz="1600" dirty="0"/>
          </a:p>
          <a:p>
            <a:r>
              <a:rPr lang="en-US" sz="1600" dirty="0">
                <a:solidFill>
                  <a:srgbClr val="0070C0"/>
                </a:solidFill>
              </a:rPr>
              <a:t>Guide curve support</a:t>
            </a:r>
            <a:r>
              <a:rPr lang="en-US" sz="1600" dirty="0"/>
              <a:t> for wings and fuselages for high-fidelity surface modeling according to the CPACS 3 definition.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Alternative </a:t>
            </a:r>
            <a:r>
              <a:rPr lang="en-US" sz="1600" dirty="0">
                <a:solidFill>
                  <a:srgbClr val="0070C0"/>
                </a:solidFill>
              </a:rPr>
              <a:t>positioning of geometries</a:t>
            </a:r>
            <a:r>
              <a:rPr lang="en-US" sz="1600" b="1" dirty="0"/>
              <a:t> </a:t>
            </a:r>
            <a:r>
              <a:rPr lang="en-US" sz="1600" dirty="0"/>
              <a:t>either in CS coordinates or in segment coordinates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&gt; 1. TiGL Workshop &gt; Martin Siggel  •  Introduction &gt; 09/11/2018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5" t="23950" r="16981" b="23950"/>
          <a:stretch/>
        </p:blipFill>
        <p:spPr>
          <a:xfrm>
            <a:off x="9553971" y="548807"/>
            <a:ext cx="1865982" cy="6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9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TiGL</a:t>
            </a:r>
            <a:r>
              <a:rPr lang="de-DE" dirty="0"/>
              <a:t> 3.0 Release </a:t>
            </a:r>
            <a:r>
              <a:rPr lang="de-DE" dirty="0" err="1"/>
              <a:t>Candidate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7771827" cy="4338000"/>
          </a:xfrm>
        </p:spPr>
        <p:txBody>
          <a:bodyPr/>
          <a:lstStyle/>
          <a:p>
            <a:r>
              <a:rPr lang="en-US" sz="1600" dirty="0" smtClean="0">
                <a:solidFill>
                  <a:srgbClr val="0070C0"/>
                </a:solidFill>
              </a:rPr>
              <a:t>Improved speed</a:t>
            </a:r>
            <a:r>
              <a:rPr lang="en-US" sz="1600" b="1" dirty="0" smtClean="0"/>
              <a:t> </a:t>
            </a:r>
            <a:r>
              <a:rPr lang="en-US" sz="1600" dirty="0" smtClean="0"/>
              <a:t>of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tiglFuselageGetPoint</a:t>
            </a:r>
            <a:r>
              <a:rPr lang="en-US" sz="1600" dirty="0" smtClean="0"/>
              <a:t> function.</a:t>
            </a:r>
            <a:endParaRPr lang="de-DE" sz="1600" b="1" dirty="0" smtClean="0">
              <a:solidFill>
                <a:srgbClr val="0070C0"/>
              </a:solidFill>
            </a:endParaRPr>
          </a:p>
          <a:p>
            <a:endParaRPr lang="en-US" sz="1600" dirty="0" smtClean="0"/>
          </a:p>
          <a:p>
            <a:r>
              <a:rPr lang="en-US" sz="1600" dirty="0" smtClean="0"/>
              <a:t>Fully </a:t>
            </a:r>
            <a:r>
              <a:rPr lang="en-US" sz="1600" dirty="0">
                <a:solidFill>
                  <a:srgbClr val="0070C0"/>
                </a:solidFill>
              </a:rPr>
              <a:t>automatic code generation</a:t>
            </a:r>
            <a:r>
              <a:rPr lang="en-US" sz="1600" dirty="0"/>
              <a:t> for CPACS reading and </a:t>
            </a:r>
            <a:r>
              <a:rPr lang="en-US" sz="1600" dirty="0" smtClean="0"/>
              <a:t>writing</a:t>
            </a:r>
            <a:br>
              <a:rPr lang="en-US" sz="1600" dirty="0" smtClean="0"/>
            </a:br>
            <a:r>
              <a:rPr lang="en-US" sz="1600" dirty="0" smtClean="0"/>
              <a:t>(in </a:t>
            </a:r>
            <a:r>
              <a:rPr lang="en-US" sz="1600" dirty="0"/>
              <a:t>cooperation with Airbus D &amp; </a:t>
            </a:r>
            <a:r>
              <a:rPr lang="en-US" sz="1600" dirty="0" smtClean="0"/>
              <a:t>S and RISC)</a:t>
            </a:r>
            <a:endParaRPr lang="en-US" sz="1600" dirty="0"/>
          </a:p>
          <a:p>
            <a:endParaRPr lang="de-DE" sz="1600" dirty="0" smtClean="0"/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0070C0"/>
                </a:solidFill>
              </a:rPr>
              <a:t>wing structure is not yet adapted</a:t>
            </a:r>
            <a:r>
              <a:rPr lang="en-US" sz="1600" dirty="0"/>
              <a:t> to CPACS 3 but uses the 2.3 definition. This will be updated in the next release</a:t>
            </a:r>
            <a:r>
              <a:rPr lang="en-US" sz="1600" dirty="0" smtClean="0"/>
              <a:t>.</a:t>
            </a:r>
            <a:endParaRPr lang="de-DE" sz="1600" dirty="0"/>
          </a:p>
          <a:p>
            <a:endParaRPr lang="de-DE" sz="1600" dirty="0" smtClean="0"/>
          </a:p>
          <a:p>
            <a:r>
              <a:rPr lang="de-DE" sz="1600" dirty="0">
                <a:solidFill>
                  <a:srgbClr val="0070C0"/>
                </a:solidFill>
              </a:rPr>
              <a:t>Control </a:t>
            </a:r>
            <a:r>
              <a:rPr lang="de-DE" sz="1600" dirty="0" err="1">
                <a:solidFill>
                  <a:srgbClr val="0070C0"/>
                </a:solidFill>
              </a:rPr>
              <a:t>surfaces</a:t>
            </a:r>
            <a:r>
              <a:rPr lang="de-DE" sz="1600" dirty="0">
                <a:solidFill>
                  <a:srgbClr val="0070C0"/>
                </a:solidFill>
              </a:rPr>
              <a:t> not </a:t>
            </a:r>
            <a:r>
              <a:rPr lang="de-DE" sz="1600" dirty="0" err="1">
                <a:solidFill>
                  <a:srgbClr val="0070C0"/>
                </a:solidFill>
              </a:rPr>
              <a:t>yet</a:t>
            </a:r>
            <a:r>
              <a:rPr lang="de-DE" sz="1600" dirty="0">
                <a:solidFill>
                  <a:srgbClr val="0070C0"/>
                </a:solidFill>
              </a:rPr>
              <a:t> </a:t>
            </a:r>
            <a:r>
              <a:rPr lang="de-DE" sz="1600" dirty="0" err="1">
                <a:solidFill>
                  <a:srgbClr val="0070C0"/>
                </a:solidFill>
              </a:rPr>
              <a:t>included</a:t>
            </a:r>
            <a:endParaRPr lang="en-US" sz="1600" dirty="0">
              <a:solidFill>
                <a:srgbClr val="0070C0"/>
              </a:solidFill>
            </a:endParaRPr>
          </a:p>
          <a:p>
            <a:endParaRPr lang="de-DE" sz="1600" b="1" dirty="0"/>
          </a:p>
          <a:p>
            <a:r>
              <a:rPr lang="de-DE" sz="1600" b="1" dirty="0"/>
              <a:t>TiGL </a:t>
            </a:r>
            <a:r>
              <a:rPr lang="de-DE" sz="1600" b="1" dirty="0" smtClean="0"/>
              <a:t>Viewer:</a:t>
            </a:r>
            <a:endParaRPr lang="de-DE" sz="1600" b="1" dirty="0"/>
          </a:p>
          <a:p>
            <a:pPr lvl="1"/>
            <a:r>
              <a:rPr lang="en-US" sz="1600" dirty="0"/>
              <a:t>New </a:t>
            </a:r>
            <a:r>
              <a:rPr lang="en-US" sz="1600" dirty="0" smtClean="0"/>
              <a:t>design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Display of </a:t>
            </a:r>
            <a:r>
              <a:rPr lang="en-US" sz="1600" b="1" dirty="0">
                <a:solidFill>
                  <a:srgbClr val="0070C0"/>
                </a:solidFill>
              </a:rPr>
              <a:t>reflection lines</a:t>
            </a:r>
            <a:r>
              <a:rPr lang="en-US" sz="1600" b="1" dirty="0"/>
              <a:t> </a:t>
            </a:r>
            <a:r>
              <a:rPr lang="en-US" sz="1600" dirty="0"/>
              <a:t>to inspect surface quality.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Display </a:t>
            </a:r>
            <a:r>
              <a:rPr lang="en-US" sz="1600" dirty="0"/>
              <a:t>of </a:t>
            </a:r>
            <a:r>
              <a:rPr lang="en-US" sz="1600" b="1" dirty="0">
                <a:solidFill>
                  <a:srgbClr val="0070C0"/>
                </a:solidFill>
              </a:rPr>
              <a:t>textured surfaces</a:t>
            </a:r>
            <a:r>
              <a:rPr lang="en-US" sz="1600" dirty="0"/>
              <a:t>.</a:t>
            </a:r>
          </a:p>
          <a:p>
            <a:pPr lvl="1"/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&gt; 1. TiGL Workshop &gt; Martin Siggel  •  Introduction &gt; 09/11/2018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pic>
        <p:nvPicPr>
          <p:cNvPr id="6" name="Picture 3" descr="H:\Dokumente\1. Projekt\Präsentation\Bilder\wing\wing - reflection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19612" flipH="1">
            <a:off x="8667120" y="808321"/>
            <a:ext cx="2511872" cy="313623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859" y="3717826"/>
            <a:ext cx="3534580" cy="225830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7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95C61B9F-14F0-4AD9-AC81-B8624FAD5FC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1052</Words>
  <Application>Microsoft Office PowerPoint</Application>
  <PresentationFormat>Benutzerdefiniert</PresentationFormat>
  <Paragraphs>230</Paragraphs>
  <Slides>16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DLR-Präsentation 16:9 Englisch</vt:lpstr>
      <vt:lpstr>Introduction</vt:lpstr>
      <vt:lpstr>Welcome!</vt:lpstr>
      <vt:lpstr>Goals of this workshop</vt:lpstr>
      <vt:lpstr>Agenda</vt:lpstr>
      <vt:lpstr>CPACS + TiGL Ecosystem is growing</vt:lpstr>
      <vt:lpstr>TiGL Geometry Library - Current Status</vt:lpstr>
      <vt:lpstr>TiGL 2.2.2 + 2.2.3 Release</vt:lpstr>
      <vt:lpstr>TiGL 3.0 Release Candidate</vt:lpstr>
      <vt:lpstr>TiGL 3.0 Release Candidate</vt:lpstr>
      <vt:lpstr>CPACS 2 to 3 Converter</vt:lpstr>
      <vt:lpstr>Guide Curves Support Curve network interpolation with Gordon Surfaces</vt:lpstr>
      <vt:lpstr>Mesh Creation with TiGL</vt:lpstr>
      <vt:lpstr>Roadmap</vt:lpstr>
      <vt:lpstr>Course Material Online</vt:lpstr>
      <vt:lpstr>Social event today</vt:lpstr>
      <vt:lpstr>Introduction of the participants </vt:lpstr>
    </vt:vector>
  </TitlesOfParts>
  <Company>DLR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Siggel, Martin</dc:creator>
  <cp:lastModifiedBy>Siggel, Martin</cp:lastModifiedBy>
  <cp:revision>140</cp:revision>
  <dcterms:created xsi:type="dcterms:W3CDTF">2012-06-19T06:51:55Z</dcterms:created>
  <dcterms:modified xsi:type="dcterms:W3CDTF">2018-09-11T08:12:58Z</dcterms:modified>
</cp:coreProperties>
</file>